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4" r:id="rId5"/>
  </p:sldMasterIdLst>
  <p:notesMasterIdLst>
    <p:notesMasterId r:id="rId18"/>
  </p:notesMasterIdLst>
  <p:handoutMasterIdLst>
    <p:handoutMasterId r:id="rId19"/>
  </p:handoutMasterIdLst>
  <p:sldIdLst>
    <p:sldId id="278" r:id="rId6"/>
    <p:sldId id="279" r:id="rId7"/>
    <p:sldId id="287" r:id="rId8"/>
    <p:sldId id="288" r:id="rId9"/>
    <p:sldId id="280" r:id="rId10"/>
    <p:sldId id="281" r:id="rId11"/>
    <p:sldId id="282" r:id="rId12"/>
    <p:sldId id="283" r:id="rId13"/>
    <p:sldId id="286" r:id="rId14"/>
    <p:sldId id="284" r:id="rId15"/>
    <p:sldId id="290" r:id="rId16"/>
    <p:sldId id="285" r:id="rId17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156635"/>
    <a:srgbClr val="762123"/>
    <a:srgbClr val="EC821C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00" autoAdjust="0"/>
    <p:restoredTop sz="93381" autoAdjust="0"/>
  </p:normalViewPr>
  <p:slideViewPr>
    <p:cSldViewPr>
      <p:cViewPr varScale="1">
        <p:scale>
          <a:sx n="67" d="100"/>
          <a:sy n="67" d="100"/>
        </p:scale>
        <p:origin x="-147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6/30/2016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6/30/2016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Maize</a:t>
            </a:r>
            <a:r>
              <a:rPr lang="en-US" baseline="0" dirty="0" smtClean="0"/>
              <a:t> based </a:t>
            </a:r>
            <a:r>
              <a:rPr lang="en-US" baseline="0" dirty="0" err="1" smtClean="0"/>
              <a:t>sytems</a:t>
            </a:r>
            <a:r>
              <a:rPr lang="en-US" baseline="0" dirty="0" smtClean="0"/>
              <a:t> in SSA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98A541-A0B8-41E8-AC15-E5A7735BFBCF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57624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Pigeonpea is widely grown in mixed intercrop systems </a:t>
            </a:r>
          </a:p>
          <a:p>
            <a:pPr marL="228600" indent="-228600">
              <a:buAutoNum type="arabicPeriod"/>
            </a:pP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Success of intercrops is based on the initially slow growth of pp compared to fast growing short duration annuals</a:t>
            </a:r>
          </a:p>
          <a:p>
            <a:pPr marL="228600" indent="-228600">
              <a:buAutoNum type="arabicPeriod"/>
            </a:pP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Picture 1: In SSA Pigeonpea is mainly intercropped with cereals. Since the systems are maize-based the most common intercrop is that of pp/maize. </a:t>
            </a:r>
          </a:p>
          <a:p>
            <a:pPr marL="228600" indent="-228600">
              <a:buAutoNum type="arabicPeriod" startAt="2"/>
            </a:pP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Picture 2: Drier regions intercrop pp with sorghum</a:t>
            </a:r>
          </a:p>
          <a:p>
            <a:pPr marL="228600" indent="-228600">
              <a:buAutoNum type="arabicPeriod" startAt="2"/>
            </a:pP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Pictures 3 and 4: A relatively new system involves combining two legumes such as pp and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gnut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or with soya or cowpea. This is referred to as the ‘doubled-up legume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intercop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system.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98A541-A0B8-41E8-AC15-E5A7735BFBCF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767605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baseline="0" dirty="0" smtClean="0"/>
              <a:t>Rare to find a single study that compared pp productivity (in terms of shoot, roots, litter) in sole stands as well as intercrops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98A541-A0B8-41E8-AC15-E5A7735BFBCF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092283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Installed litter traps for 10 weeks and collected litter after every fortnight</a:t>
            </a:r>
          </a:p>
          <a:p>
            <a:r>
              <a:rPr lang="en-US" baseline="0" dirty="0" smtClean="0"/>
              <a:t>Randomly selected plants cut at the crown</a:t>
            </a:r>
          </a:p>
          <a:p>
            <a:r>
              <a:rPr lang="en-US" baseline="0" dirty="0" smtClean="0"/>
              <a:t>Biomass chopped and packaged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Fresh weight</a:t>
            </a:r>
            <a:r>
              <a:rPr lang="en-US" baseline="0" dirty="0" smtClean="0"/>
              <a:t> measured in the field</a:t>
            </a:r>
          </a:p>
          <a:p>
            <a:endParaRPr lang="en-US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98A541-A0B8-41E8-AC15-E5A7735BFBCF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670875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Separated into stems, twigs, leaves and pods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Samples were oven dried to constant weight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Then ground into powder and shipped for analysis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98A541-A0B8-41E8-AC15-E5A7735BFBCF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615489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1. The roots from different</a:t>
            </a:r>
            <a:r>
              <a:rPr lang="en-US" baseline="0" dirty="0" smtClean="0"/>
              <a:t> depths</a:t>
            </a:r>
            <a:r>
              <a:rPr lang="en-US" dirty="0" smtClean="0"/>
              <a:t> were cleaned with distilled water, dried to constant weight in an oven at 75 C and ground</a:t>
            </a:r>
            <a:r>
              <a:rPr lang="en-US" baseline="0" dirty="0" smtClean="0"/>
              <a:t> to a fine powder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98A541-A0B8-41E8-AC15-E5A7735BFBCF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224565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-Total shoot biomass of </a:t>
            </a:r>
            <a:r>
              <a:rPr lang="en-US" dirty="0" err="1" smtClean="0"/>
              <a:t>pigeonpea</a:t>
            </a:r>
            <a:r>
              <a:rPr lang="en-US" dirty="0" smtClean="0"/>
              <a:t> from both baby and mother trials was substantial, in the range of 3.57 (PP/Maize) to 11.83 Mg/ha highest for sole </a:t>
            </a:r>
            <a:r>
              <a:rPr lang="en-US" dirty="0" err="1" smtClean="0"/>
              <a:t>pigeonpea</a:t>
            </a:r>
            <a:r>
              <a:rPr lang="en-US" dirty="0" smtClean="0"/>
              <a:t>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-Pigeonpea productivity was highest in the sole </a:t>
            </a:r>
            <a:r>
              <a:rPr lang="en-US" dirty="0" err="1" smtClean="0"/>
              <a:t>pigeonpea</a:t>
            </a:r>
            <a:r>
              <a:rPr lang="en-US" dirty="0" smtClean="0"/>
              <a:t> cropping system, intermediate in the doubled-up legume intercrops and lowest in the pigeonpea/maize intercrop</a:t>
            </a:r>
          </a:p>
          <a:p>
            <a:r>
              <a:rPr lang="en-US" dirty="0" smtClean="0"/>
              <a:t>-Surprisingly when</a:t>
            </a:r>
            <a:r>
              <a:rPr lang="en-US" baseline="0" dirty="0" smtClean="0"/>
              <a:t> biomass is compared using soil texture in mother trials-light textured soils had more biomass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-Reason: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fertilizer application may have mitigated any difference due to soil texture on plant growth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98A541-A0B8-41E8-AC15-E5A7735BFBCF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339384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Pigeonpea/Gnut released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by the Malawi technical release committee.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dirty="0" smtClean="0"/>
              <a:t>Compromise:</a:t>
            </a:r>
            <a:r>
              <a:rPr lang="en-US" baseline="0" dirty="0" smtClean="0"/>
              <a:t> </a:t>
            </a:r>
            <a:r>
              <a:rPr lang="en-US" dirty="0" smtClean="0"/>
              <a:t>Farmer immediate need for grain &amp; soil fertility enhancement)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98A541-A0B8-41E8-AC15-E5A7735BFBCF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217983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cid:image001.png@01D16D8C.9C905A10" TargetMode="Externa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png"/><Relationship Id="rId5" Type="http://schemas.openxmlformats.org/officeDocument/2006/relationships/image" Target="../media/image2.png"/><Relationship Id="rId4" Type="http://schemas.openxmlformats.org/officeDocument/2006/relationships/image" Target="../media/image7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 smtClean="0"/>
              <a:t>Name(s) of presenter(s)</a:t>
            </a:r>
            <a:br>
              <a:rPr lang="en-US" dirty="0" smtClean="0"/>
            </a:br>
            <a:r>
              <a:rPr lang="en-US" dirty="0" smtClean="0"/>
              <a:t>Organizational affiliation</a:t>
            </a:r>
            <a:br>
              <a:rPr lang="en-US" dirty="0" smtClean="0"/>
            </a:br>
            <a:r>
              <a:rPr lang="en-US" dirty="0" smtClean="0"/>
              <a:t>Event name, place and dates</a:t>
            </a:r>
            <a:endParaRPr lang="en-US" dirty="0"/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8099782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681120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 smtClean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 smtClean="0">
                  <a:latin typeface="+mj-lt"/>
                </a:rPr>
                <a:t>The presentation has a Creative Commons </a:t>
              </a:r>
              <a:r>
                <a:rPr lang="en-US" sz="900" i="1" dirty="0" err="1" smtClean="0">
                  <a:latin typeface="+mj-lt"/>
                </a:rPr>
                <a:t>licence</a:t>
              </a:r>
              <a:r>
                <a:rPr lang="en-US" sz="900" i="1" dirty="0" smtClean="0">
                  <a:latin typeface="+mj-lt"/>
                </a:rPr>
                <a:t>. You are free to re-use or distribute this work, provided credit is given to ILRI.</a:t>
              </a:r>
              <a:endParaRPr lang="en-US" sz="900" dirty="0" smtClean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6139472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674186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 smtClean="0"/>
              <a:t>For graphs</a:t>
            </a:r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03703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5466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976485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E8873A-393D-408D-AA67-85D76FCDD1AA}" type="datetimeFigureOut">
              <a:rPr lang="en-US" smtClean="0"/>
              <a:pPr/>
              <a:t>6/30/2016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FC285E3-3736-4797-AF53-E5E38917DF1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46905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295D3AE-D1AE-46E8-A906-F157CA74CD2E}" type="datetime1">
              <a:rPr lang="en-US" smtClean="0"/>
              <a:pPr/>
              <a:t>6/30/2016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94E3982-7DBC-4CEC-8C4F-657D48367B2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471407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2656AA6-D5A5-43B8-B9C7-222141296680}" type="datetime1">
              <a:rPr lang="en-US" smtClean="0"/>
              <a:pPr/>
              <a:t>6/30/2016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94E3982-7DBC-4CEC-8C4F-657D48367B2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4479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For charts use this style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6544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  <p:sldLayoutId id="2147483681" r:id="rId6"/>
    <p:sldLayoutId id="2147483682" r:id="rId7"/>
    <p:sldLayoutId id="2147483683" r:id="rId8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Insert picture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body" sz="quarter" idx="11"/>
          </p:nvPr>
        </p:nvSpPr>
        <p:spPr>
          <a:xfrm>
            <a:off x="381000" y="1371600"/>
            <a:ext cx="8305800" cy="1143000"/>
          </a:xfrm>
        </p:spPr>
        <p:txBody>
          <a:bodyPr>
            <a:noAutofit/>
          </a:bodyPr>
          <a:lstStyle/>
          <a:p>
            <a:pPr algn="ctr"/>
            <a:r>
              <a:rPr lang="en-US" sz="2400" dirty="0" smtClean="0"/>
              <a:t>Below- and aboveground pigeonpea productivity in a novel doubled-up legume cropping system across three agro-ecologies in central Malawi</a:t>
            </a:r>
            <a:endParaRPr lang="en-US" sz="24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2000" y="5334000"/>
            <a:ext cx="8153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/>
              <a:t>Chiwimbo</a:t>
            </a:r>
            <a:r>
              <a:rPr lang="en-US" b="1" dirty="0" smtClean="0"/>
              <a:t> </a:t>
            </a:r>
            <a:r>
              <a:rPr lang="en-US" b="1" dirty="0" err="1" smtClean="0"/>
              <a:t>Gwenambira</a:t>
            </a:r>
            <a:r>
              <a:rPr lang="en-US" b="1" dirty="0" smtClean="0"/>
              <a:t>, </a:t>
            </a:r>
            <a:r>
              <a:rPr lang="en-US" b="1" dirty="0" err="1" smtClean="0"/>
              <a:t>Sieg</a:t>
            </a:r>
            <a:r>
              <a:rPr lang="en-US" b="1" dirty="0" smtClean="0"/>
              <a:t>  Snapp and Regis Chikowo and , </a:t>
            </a:r>
            <a:r>
              <a:rPr lang="en-US" b="1" dirty="0" err="1" smtClean="0"/>
              <a:t>Bekunda</a:t>
            </a:r>
            <a:r>
              <a:rPr lang="en-US" b="1" dirty="0" smtClean="0"/>
              <a:t> </a:t>
            </a:r>
            <a:r>
              <a:rPr lang="en-US" b="1" dirty="0" err="1" smtClean="0"/>
              <a:t>Mateete</a:t>
            </a:r>
            <a:r>
              <a:rPr lang="en-US" b="1" dirty="0" smtClean="0"/>
              <a:t> </a:t>
            </a:r>
          </a:p>
          <a:p>
            <a:pPr algn="ctr"/>
            <a:r>
              <a:rPr lang="en-US" b="1" dirty="0" smtClean="0"/>
              <a:t>Africa RISING, Dar </a:t>
            </a:r>
            <a:r>
              <a:rPr lang="en-US" b="1" dirty="0" err="1" smtClean="0"/>
              <a:t>Esalaam</a:t>
            </a:r>
            <a:r>
              <a:rPr lang="en-US" b="1" dirty="0" smtClean="0"/>
              <a:t> </a:t>
            </a:r>
            <a:endParaRPr lang="en-US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1219200" y="2514600"/>
            <a:ext cx="7471591" cy="2651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-66500" y="220153"/>
            <a:ext cx="8229600" cy="8860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</a:lstStyle>
          <a:p>
            <a:pPr algn="l"/>
            <a:endParaRPr lang="en-US" sz="3600" dirty="0">
              <a:latin typeface="+mn-lt"/>
              <a:cs typeface="Avenir Book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076773" y="1968284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396"/>
          <p:cNvSpPr>
            <a:spLocks noChangeArrowheads="1"/>
          </p:cNvSpPr>
          <p:nvPr/>
        </p:nvSpPr>
        <p:spPr bwMode="auto">
          <a:xfrm>
            <a:off x="2730857" y="21884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48951994"/>
              </p:ext>
            </p:extLst>
          </p:nvPr>
        </p:nvGraphicFramePr>
        <p:xfrm>
          <a:off x="914400" y="533400"/>
          <a:ext cx="7225271" cy="5621493"/>
        </p:xfrm>
        <a:graphic>
          <a:graphicData uri="http://schemas.openxmlformats.org/presentationml/2006/ole">
            <p:oleObj spid="_x0000_s1026" name="SPW 10.0 Graph" r:id="rId3" imgW="5545800" imgH="4313880" progId="SigmaPlotGraphicObject.9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730857" y="5644844"/>
            <a:ext cx="3947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c</a:t>
            </a:r>
            <a:endParaRPr lang="en-US" sz="1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875467" y="5622175"/>
            <a:ext cx="3947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bc</a:t>
            </a:r>
            <a:endParaRPr lang="en-US" sz="16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084423" y="5655425"/>
            <a:ext cx="3947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ab</a:t>
            </a:r>
            <a:endParaRPr lang="en-US" sz="16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290615" y="5645407"/>
            <a:ext cx="394728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55942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31360180"/>
              </p:ext>
            </p:extLst>
          </p:nvPr>
        </p:nvGraphicFramePr>
        <p:xfrm>
          <a:off x="1295400" y="1876425"/>
          <a:ext cx="6838950" cy="4981575"/>
        </p:xfrm>
        <a:graphic>
          <a:graphicData uri="http://schemas.openxmlformats.org/presentationml/2006/ole">
            <p:oleObj spid="_x0000_s35842" name="SPW 10.0 Graph" r:id="rId3" imgW="6823080" imgH="4965120" progId="SigmaPlotGraphicObject.9">
              <p:embed/>
            </p:oleObj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1447800"/>
            <a:ext cx="7753350" cy="609599"/>
          </a:xfrm>
        </p:spPr>
        <p:txBody>
          <a:bodyPr>
            <a:normAutofit/>
          </a:bodyPr>
          <a:lstStyle/>
          <a:p>
            <a:pPr algn="ctr"/>
            <a:r>
              <a:rPr lang="en-US" sz="3100" dirty="0" smtClean="0"/>
              <a:t>Pigeonpea </a:t>
            </a:r>
            <a:r>
              <a:rPr lang="en-US" sz="3100" dirty="0" smtClean="0"/>
              <a:t>BNF as a function of cropping system</a:t>
            </a:r>
            <a:endParaRPr lang="en-US" sz="3100" dirty="0"/>
          </a:p>
        </p:txBody>
      </p:sp>
    </p:spTree>
    <p:extLst>
      <p:ext uri="{BB962C8B-B14F-4D97-AF65-F5344CB8AC3E}">
        <p14:creationId xmlns:p14="http://schemas.microsoft.com/office/powerpoint/2010/main" xmlns="" val="12969654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3048000"/>
            <a:ext cx="6096000" cy="2362200"/>
          </a:xfrm>
        </p:spPr>
        <p:txBody>
          <a:bodyPr>
            <a:normAutofit/>
          </a:bodyPr>
          <a:lstStyle/>
          <a:p>
            <a:pPr>
              <a:buBlip>
                <a:blip r:embed="rId3"/>
              </a:buBlip>
            </a:pPr>
            <a:r>
              <a:rPr lang="en-US" dirty="0"/>
              <a:t>Pigeonpea least suppressed when intercropped with groundnut</a:t>
            </a:r>
          </a:p>
          <a:p>
            <a:pPr>
              <a:buBlip>
                <a:blip r:embed="rId3"/>
              </a:buBlip>
            </a:pPr>
            <a:endParaRPr lang="en-US" dirty="0" smtClean="0"/>
          </a:p>
          <a:p>
            <a:pPr>
              <a:buBlip>
                <a:blip r:embed="rId3"/>
              </a:buBlip>
            </a:pPr>
            <a:r>
              <a:rPr lang="en-US" dirty="0" smtClean="0"/>
              <a:t>Pigeonpea/groundnut system may be a best bet compromise- grain &amp; soil fertility enhancement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sz="1000" dirty="0" smtClean="0"/>
          </a:p>
          <a:p>
            <a:pPr>
              <a:buBlip>
                <a:blip r:embed="rId3"/>
              </a:buBlip>
            </a:pPr>
            <a:endParaRPr lang="en-US" dirty="0" smtClean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52400" y="1676400"/>
            <a:ext cx="6172200" cy="8860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 smtClean="0">
                <a:latin typeface="+mn-lt"/>
                <a:cs typeface="Avenir Book"/>
              </a:rPr>
              <a:t>Conclusions &amp; future directions</a:t>
            </a:r>
            <a:endParaRPr lang="en-US" sz="3600" dirty="0">
              <a:latin typeface="+mn-lt"/>
              <a:cs typeface="Avenir Book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6420924" y="1569720"/>
            <a:ext cx="2516088" cy="4663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98202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09600" y="1371601"/>
            <a:ext cx="7905750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n-US" sz="2800" dirty="0" smtClean="0"/>
          </a:p>
          <a:p>
            <a:pPr algn="just"/>
            <a:r>
              <a:rPr lang="en-US" sz="2800" dirty="0" smtClean="0"/>
              <a:t>Pigeonpea: Including multi-purpose legumes in maize-based systems </a:t>
            </a:r>
          </a:p>
          <a:p>
            <a:endParaRPr lang="en-US" sz="2800" dirty="0" smtClean="0"/>
          </a:p>
          <a:p>
            <a:pPr marL="457200" indent="-457200" algn="just">
              <a:buBlip>
                <a:blip r:embed="rId3"/>
              </a:buBlip>
            </a:pPr>
            <a:r>
              <a:rPr lang="en-US" sz="2800" dirty="0" smtClean="0"/>
              <a:t>Produces grain</a:t>
            </a:r>
          </a:p>
          <a:p>
            <a:pPr marL="457200" indent="-457200" algn="just">
              <a:buBlip>
                <a:blip r:embed="rId3"/>
              </a:buBlip>
            </a:pPr>
            <a:r>
              <a:rPr lang="en-US" sz="2800" dirty="0" smtClean="0"/>
              <a:t>Improves soil fertility</a:t>
            </a:r>
          </a:p>
          <a:p>
            <a:pPr marL="457200" indent="-457200" algn="just">
              <a:buBlip>
                <a:blip r:embed="rId3"/>
              </a:buBlip>
            </a:pPr>
            <a:r>
              <a:rPr lang="en-US" sz="2800" dirty="0" smtClean="0"/>
              <a:t>Ideal for intercropping</a:t>
            </a:r>
          </a:p>
          <a:p>
            <a:pPr marL="457200" indent="-457200" algn="just">
              <a:buBlip>
                <a:blip r:embed="rId3"/>
              </a:buBlip>
            </a:pPr>
            <a:r>
              <a:rPr lang="en-US" sz="2800" dirty="0"/>
              <a:t>Biological nitrogen </a:t>
            </a:r>
            <a:r>
              <a:rPr lang="en-US" sz="2800" dirty="0" smtClean="0"/>
              <a:t>fixation</a:t>
            </a:r>
          </a:p>
          <a:p>
            <a:pPr marL="457200" indent="-457200" algn="just">
              <a:buBlip>
                <a:blip r:embed="rId3"/>
              </a:buBlip>
            </a:pPr>
            <a:r>
              <a:rPr lang="en-US" sz="2800" dirty="0" smtClean="0"/>
              <a:t>Low - </a:t>
            </a:r>
            <a:r>
              <a:rPr lang="en-US" sz="2800" dirty="0"/>
              <a:t>medium labor requirements</a:t>
            </a:r>
          </a:p>
          <a:p>
            <a:pPr marL="457200" indent="-457200" algn="just">
              <a:buBlip>
                <a:blip r:embed="rId3"/>
              </a:buBlip>
            </a:pPr>
            <a:r>
              <a:rPr lang="en-US" sz="2800" dirty="0" smtClean="0"/>
              <a:t>Potential for producing large N-rich </a:t>
            </a:r>
            <a:r>
              <a:rPr lang="en-US" sz="2800" dirty="0"/>
              <a:t>biomass </a:t>
            </a:r>
            <a:endParaRPr lang="en-US" sz="2800" dirty="0" smtClean="0"/>
          </a:p>
          <a:p>
            <a:endParaRPr lang="en-US" sz="2800" dirty="0" smtClean="0"/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18453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793590544"/>
              </p:ext>
            </p:extLst>
          </p:nvPr>
        </p:nvGraphicFramePr>
        <p:xfrm>
          <a:off x="7966165" y="37943"/>
          <a:ext cx="1093169" cy="256276"/>
        </p:xfrm>
        <a:graphic>
          <a:graphicData uri="http://schemas.openxmlformats.org/drawingml/2006/table">
            <a:tbl>
              <a:tblPr/>
              <a:tblGrid>
                <a:gridCol w="1093169"/>
              </a:tblGrid>
              <a:tr h="25627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BACKGROUND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387707" y="1351938"/>
            <a:ext cx="3657600" cy="26767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387707" y="4064225"/>
            <a:ext cx="3657600" cy="27802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5150366" y="1299529"/>
            <a:ext cx="3657600" cy="27815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549350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200400" y="533400"/>
            <a:ext cx="5410200" cy="1038049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latin typeface="+mn-lt"/>
                <a:cs typeface="Avenir Book" charset="0"/>
              </a:rPr>
              <a:t>Research gaps</a:t>
            </a:r>
            <a:endParaRPr lang="en-US" sz="3600" dirty="0">
              <a:latin typeface="+mn-lt"/>
              <a:cs typeface="Avenir Book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1752600"/>
            <a:ext cx="595135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Blip>
                <a:blip r:embed="rId3"/>
              </a:buBlip>
            </a:pPr>
            <a:r>
              <a:rPr lang="en-US" sz="2800" dirty="0" smtClean="0"/>
              <a:t>Empirical data on legume </a:t>
            </a:r>
            <a:r>
              <a:rPr lang="en-US" sz="2800" dirty="0"/>
              <a:t>root and shoot </a:t>
            </a:r>
            <a:r>
              <a:rPr lang="en-US" sz="2800" dirty="0" smtClean="0"/>
              <a:t>biomass is scarce</a:t>
            </a:r>
          </a:p>
          <a:p>
            <a:endParaRPr lang="en-US" sz="2800" dirty="0" smtClean="0"/>
          </a:p>
          <a:p>
            <a:pPr marL="285750" indent="-285750">
              <a:buBlip>
                <a:blip r:embed="rId3"/>
              </a:buBlip>
            </a:pPr>
            <a:r>
              <a:rPr lang="en-US" sz="2800" dirty="0" smtClean="0"/>
              <a:t>Limited on-farm pigeonpea research</a:t>
            </a:r>
          </a:p>
          <a:p>
            <a:endParaRPr lang="en-US" sz="2800" dirty="0" smtClean="0"/>
          </a:p>
          <a:p>
            <a:pPr marL="285750" indent="-285750">
              <a:buBlip>
                <a:blip r:embed="rId3"/>
              </a:buBlip>
            </a:pPr>
            <a:r>
              <a:rPr lang="en-US" sz="2800" dirty="0" smtClean="0"/>
              <a:t>Comparative studies of </a:t>
            </a:r>
            <a:r>
              <a:rPr lang="en-US" sz="2800" dirty="0" err="1" smtClean="0"/>
              <a:t>pigeonpea</a:t>
            </a:r>
            <a:r>
              <a:rPr lang="en-US" sz="2800" dirty="0" smtClean="0"/>
              <a:t> productivity in different intercrops</a:t>
            </a:r>
          </a:p>
          <a:p>
            <a:endParaRPr lang="en-US" sz="2800" dirty="0" smtClean="0"/>
          </a:p>
          <a:p>
            <a:pPr marL="285750" indent="-285750" algn="just">
              <a:buBlip>
                <a:blip r:embed="rId3"/>
              </a:buBlip>
            </a:pPr>
            <a:endParaRPr lang="en-US" sz="2800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5872656" y="1636797"/>
            <a:ext cx="3227988" cy="45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474721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7886700" cy="38100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3000" dirty="0" smtClean="0"/>
          </a:p>
          <a:p>
            <a:pPr algn="just">
              <a:buBlip>
                <a:blip r:embed="rId2"/>
              </a:buBlip>
            </a:pPr>
            <a:r>
              <a:rPr lang="en-US" sz="3200" dirty="0" smtClean="0"/>
              <a:t>To </a:t>
            </a:r>
            <a:r>
              <a:rPr lang="en-US" sz="3200" dirty="0"/>
              <a:t>assess the effect of cropping system and soil texture on pigeonpea root and shoot biomass </a:t>
            </a:r>
            <a:r>
              <a:rPr lang="en-US" sz="3200" dirty="0" smtClean="0"/>
              <a:t> </a:t>
            </a:r>
          </a:p>
          <a:p>
            <a:pPr algn="just">
              <a:buBlip>
                <a:blip r:embed="rId2"/>
              </a:buBlip>
            </a:pPr>
            <a:r>
              <a:rPr lang="en-US" sz="3200" dirty="0" smtClean="0"/>
              <a:t>To </a:t>
            </a:r>
            <a:r>
              <a:rPr lang="en-US" sz="3200" dirty="0"/>
              <a:t>evaluate </a:t>
            </a:r>
            <a:r>
              <a:rPr lang="en-US" sz="3200" dirty="0" smtClean="0"/>
              <a:t>BNF inputs</a:t>
            </a:r>
            <a:endParaRPr lang="en-US" sz="3200" dirty="0"/>
          </a:p>
          <a:p>
            <a:pPr marL="0" indent="0">
              <a:buNone/>
            </a:pPr>
            <a:endParaRPr lang="en-US" sz="88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28600" y="1447800"/>
            <a:ext cx="8229600" cy="9313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 smtClean="0">
                <a:latin typeface="+mn-lt"/>
                <a:cs typeface="Avenir Book"/>
              </a:rPr>
              <a:t>Objectives</a:t>
            </a:r>
            <a:endParaRPr lang="en-US" sz="3600" dirty="0">
              <a:latin typeface="+mn-lt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4952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>
          <a:xfrm>
            <a:off x="1295400" y="1981200"/>
            <a:ext cx="4267200" cy="1547631"/>
          </a:xfrm>
        </p:spPr>
        <p:txBody>
          <a:bodyPr>
            <a:normAutofit fontScale="85000" lnSpcReduction="10000"/>
          </a:bodyPr>
          <a:lstStyle/>
          <a:p>
            <a:pPr algn="just">
              <a:buBlip>
                <a:blip r:embed="rId3"/>
              </a:buBlip>
            </a:pPr>
            <a:r>
              <a:rPr lang="en-US" dirty="0" smtClean="0"/>
              <a:t> </a:t>
            </a:r>
            <a:r>
              <a:rPr lang="en-US" sz="3300" dirty="0" smtClean="0"/>
              <a:t>Litter traps - 10 weeks</a:t>
            </a:r>
          </a:p>
          <a:p>
            <a:pPr algn="just">
              <a:buBlip>
                <a:blip r:embed="rId3"/>
              </a:buBlip>
            </a:pPr>
            <a:r>
              <a:rPr lang="en-US" sz="3300" dirty="0" smtClean="0"/>
              <a:t> Destructive sampling</a:t>
            </a:r>
          </a:p>
          <a:p>
            <a:pPr algn="just">
              <a:buBlip>
                <a:blip r:embed="rId3"/>
              </a:buBlip>
            </a:pPr>
            <a:r>
              <a:rPr lang="en-US" sz="3300" dirty="0" smtClean="0"/>
              <a:t> 6 months after planting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1219200"/>
            <a:ext cx="8229600" cy="8860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 smtClean="0">
                <a:solidFill>
                  <a:prstClr val="black"/>
                </a:solidFill>
                <a:latin typeface="Calibri" panose="020F0502020204030204"/>
                <a:cs typeface="Avenir Book"/>
              </a:rPr>
              <a:t>Aboveground biomass assessment </a:t>
            </a:r>
            <a:endParaRPr lang="en-US" sz="3600" dirty="0">
              <a:solidFill>
                <a:prstClr val="black"/>
              </a:solidFill>
              <a:latin typeface="Calibri" panose="020F0502020204030204"/>
              <a:cs typeface="Avenir Book"/>
            </a:endParaRPr>
          </a:p>
        </p:txBody>
      </p:sp>
      <p:pic>
        <p:nvPicPr>
          <p:cNvPr id="9" name="Content Placeholder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t="-2155"/>
          <a:stretch/>
        </p:blipFill>
        <p:spPr>
          <a:xfrm rot="16200000">
            <a:off x="-317611" y="4018286"/>
            <a:ext cx="3321014" cy="22037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949896" y="3428498"/>
            <a:ext cx="2576498" cy="3383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b="-613"/>
          <a:stretch/>
        </p:blipFill>
        <p:spPr>
          <a:xfrm>
            <a:off x="6031542" y="3428498"/>
            <a:ext cx="2864485" cy="3383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999431" y="16348"/>
            <a:ext cx="1127944" cy="1127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85291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073" y="-1151"/>
            <a:ext cx="9144000" cy="116064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-91429" y="107463"/>
            <a:ext cx="8229600" cy="8860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 smtClean="0">
                <a:solidFill>
                  <a:prstClr val="black"/>
                </a:solidFill>
                <a:latin typeface="+mn-lt"/>
                <a:cs typeface="Avenir Book"/>
              </a:rPr>
              <a:t>Aboveground biomass assessment </a:t>
            </a:r>
            <a:r>
              <a:rPr lang="en-US" sz="3600" dirty="0" err="1" smtClean="0">
                <a:solidFill>
                  <a:prstClr val="black"/>
                </a:solidFill>
                <a:latin typeface="+mn-lt"/>
                <a:cs typeface="Avenir Book"/>
              </a:rPr>
              <a:t>cont</a:t>
            </a:r>
            <a:r>
              <a:rPr lang="en-US" sz="3600" dirty="0" smtClean="0">
                <a:solidFill>
                  <a:prstClr val="black"/>
                </a:solidFill>
                <a:latin typeface="+mn-lt"/>
                <a:cs typeface="Avenir Book"/>
              </a:rPr>
              <a:t>… </a:t>
            </a:r>
            <a:endParaRPr lang="en-US" sz="3600" dirty="0">
              <a:solidFill>
                <a:prstClr val="black"/>
              </a:solidFill>
              <a:latin typeface="+mn-lt"/>
              <a:cs typeface="Avenir Book"/>
            </a:endParaRPr>
          </a:p>
        </p:txBody>
      </p:sp>
      <p:pic>
        <p:nvPicPr>
          <p:cNvPr id="9" name="Content Placeholder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98468" y="1287940"/>
            <a:ext cx="4130648" cy="256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761279" y="1287940"/>
            <a:ext cx="4070911" cy="256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298469" y="4105163"/>
            <a:ext cx="4153075" cy="256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Content Placeholder 1"/>
          <p:cNvPicPr>
            <a:picLocks noGrp="1" noChangeAspect="1"/>
          </p:cNvPicPr>
          <p:nvPr>
            <p:ph idx="1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761279" y="4105163"/>
            <a:ext cx="4070911" cy="256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426296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3048000" y="1295400"/>
            <a:ext cx="5029200" cy="8860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 smtClean="0">
                <a:solidFill>
                  <a:prstClr val="black"/>
                </a:solidFill>
                <a:latin typeface="+mn-lt"/>
                <a:cs typeface="Avenir Book"/>
              </a:rPr>
              <a:t>Root biomass quantification</a:t>
            </a:r>
            <a:endParaRPr lang="en-US" sz="3600" dirty="0">
              <a:solidFill>
                <a:prstClr val="black"/>
              </a:solidFill>
              <a:latin typeface="+mn-lt"/>
              <a:cs typeface="Avenir Book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84478"/>
            <a:ext cx="2711672" cy="228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33786" y="2386739"/>
            <a:ext cx="2994050" cy="228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49950" y="3328261"/>
            <a:ext cx="2715700" cy="228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Rounded Rectangle 12"/>
          <p:cNvSpPr/>
          <p:nvPr/>
        </p:nvSpPr>
        <p:spPr>
          <a:xfrm>
            <a:off x="170215" y="4014061"/>
            <a:ext cx="2371241" cy="9144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0 - 20 cm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3245190" y="5021450"/>
            <a:ext cx="2371241" cy="9144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20 - 40 cm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6324600" y="5638800"/>
            <a:ext cx="2371241" cy="9144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40 - 60 cm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55132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981200" y="914400"/>
            <a:ext cx="6248400" cy="8860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 smtClean="0">
                <a:latin typeface="+mn-lt"/>
                <a:cs typeface="Avenir Book"/>
              </a:rPr>
              <a:t>Aboveground biomass of pigeonpea</a:t>
            </a:r>
            <a:endParaRPr lang="en-US" sz="3600" dirty="0">
              <a:latin typeface="+mn-lt"/>
              <a:cs typeface="Avenir Book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600200" y="990600"/>
            <a:ext cx="6713087" cy="515238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42708" y="4771503"/>
            <a:ext cx="4488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c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917003" y="4792687"/>
            <a:ext cx="4488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794773" y="4786506"/>
            <a:ext cx="4488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ab</a:t>
            </a:r>
            <a:endParaRPr lang="en-US" sz="2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810601" y="4792391"/>
            <a:ext cx="4488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a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xmlns="" val="2250095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on3" id="{ED7DE2DF-E474-4BAC-9361-5826CB4712A3}" vid="{C8A89AE2-0F92-40D4-A237-911D7B474A71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on3" id="{ED7DE2DF-E474-4BAC-9361-5826CB4712A3}" vid="{1374483B-9A9E-4D79-9057-3943A17399E5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ca73bb26319a383f0ca6a4bffdc501e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eff026812a92945e04c02a7a0b9b476f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F0FE609-6AC4-4983-BBB6-959006EDF3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3E26CE0-AB66-4F91-BD00-58CA3546E3E5}">
  <ds:schemaRefs>
    <ds:schemaRef ds:uri="http://schemas.microsoft.com/office/2006/metadata/properties"/>
    <ds:schemaRef ds:uri="http://schemas.openxmlformats.org/package/2006/metadata/core-properties"/>
    <ds:schemaRef ds:uri="http://purl.org/dc/dcmitype/"/>
    <ds:schemaRef ds:uri="9f5e9607-a28b-487e-b093-da60e75ee109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www.w3.org/XML/1998/namespac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15851436-67EF-41C7-86D1-3904960B830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AfricaRISING_presentation_template_Global</Template>
  <TotalTime>186</TotalTime>
  <Words>523</Words>
  <Application>Microsoft Office PowerPoint</Application>
  <PresentationFormat>On-screen Show (4:3)</PresentationFormat>
  <Paragraphs>77</Paragraphs>
  <Slides>12</Slides>
  <Notes>8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Africa RISING presentation_template</vt:lpstr>
      <vt:lpstr>1_Custom Design</vt:lpstr>
      <vt:lpstr>SPW 10.0 Graph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Pigeonpea BNF as a function of cropping system</vt:lpstr>
      <vt:lpstr>Slide 12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HP</dc:creator>
  <cp:lastModifiedBy>Dr Chikowo</cp:lastModifiedBy>
  <cp:revision>43</cp:revision>
  <cp:lastPrinted>2011-10-06T11:45:23Z</cp:lastPrinted>
  <dcterms:created xsi:type="dcterms:W3CDTF">2016-06-28T11:41:37Z</dcterms:created>
  <dcterms:modified xsi:type="dcterms:W3CDTF">2016-06-30T06:30:30Z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